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64" r:id="rId9"/>
    <p:sldId id="367" r:id="rId10"/>
    <p:sldId id="368" r:id="rId11"/>
    <p:sldId id="263" r:id="rId12"/>
    <p:sldId id="260" r:id="rId13"/>
    <p:sldId id="275" r:id="rId14"/>
    <p:sldId id="276" r:id="rId15"/>
    <p:sldId id="369" r:id="rId16"/>
    <p:sldId id="278" r:id="rId17"/>
    <p:sldId id="282" r:id="rId18"/>
    <p:sldId id="284" r:id="rId19"/>
    <p:sldId id="370" r:id="rId20"/>
    <p:sldId id="290" r:id="rId21"/>
    <p:sldId id="371" r:id="rId22"/>
    <p:sldId id="372" r:id="rId23"/>
    <p:sldId id="298" r:id="rId24"/>
    <p:sldId id="292" r:id="rId25"/>
    <p:sldId id="373" r:id="rId26"/>
    <p:sldId id="374" r:id="rId27"/>
    <p:sldId id="305" r:id="rId28"/>
    <p:sldId id="309" r:id="rId29"/>
    <p:sldId id="301" r:id="rId30"/>
    <p:sldId id="376" r:id="rId31"/>
    <p:sldId id="37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/>
    <p:restoredTop sz="94629"/>
  </p:normalViewPr>
  <p:slideViewPr>
    <p:cSldViewPr>
      <p:cViewPr varScale="1">
        <p:scale>
          <a:sx n="98" d="100"/>
          <a:sy n="98" d="100"/>
        </p:scale>
        <p:origin x="117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54E7C-1CF2-41B0-B972-FEA3E8F1A95A}" type="datetimeFigureOut">
              <a:rPr lang="en-US" smtClean="0"/>
              <a:t>9/8/23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61472-D220-4793-824D-CABAC546E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5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B518-E810-3141-9E4F-570E5418A5B9}" type="datetime1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B7B4-9581-D340-9C15-7E6A32829EE2}" type="datetime1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7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3704-4873-244C-8877-756F235CB9D0}" type="datetime1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97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733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26961-93A7-CB46-9E7E-B9D4BADB7901}" type="datetime1">
              <a:rPr lang="en-US" smtClean="0"/>
              <a:t>9/8/23</a:t>
            </a:fld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D5DC3-9AE8-44A3-A2C5-6D7D6D252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9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F6C76-91CC-4C4C-A9D1-9058E5CD3F40}" type="datetime1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7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B6B6-00A7-134B-8AEC-2B541B94478F}" type="datetime1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1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4D77-1EF1-0F47-9809-4198FF6B9622}" type="datetime1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7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233AC-E9E8-6246-B9BD-2DFDE3680421}" type="datetime1">
              <a:rPr lang="en-US" smtClean="0"/>
              <a:t>9/8/23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E8DB-637D-4240-B5A8-B27B2050CA24}" type="datetime1">
              <a:rPr lang="en-US" smtClean="0"/>
              <a:t>9/8/23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BEE8-F0CF-4746-8CEE-B7F800C2FC3E}" type="datetime1">
              <a:rPr lang="en-US" smtClean="0"/>
              <a:t>9/8/23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1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85BA-A84E-964D-89F0-4489B3D1E20D}" type="datetime1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0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84C7-BC22-9745-89CE-E73B6BB11DBF}" type="datetime1">
              <a:rPr lang="en-US" smtClean="0"/>
              <a:t>9/8/23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3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4BEA4-04F5-704E-9939-B8DEAA7C1EE6}" type="datetime1">
              <a:rPr lang="en-US" smtClean="0"/>
              <a:t>9/8/23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5CA1-3776-4120-902A-CCE9625D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6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eia.doe.gov/cneaf/solar.renewables/page/solarphotv/photovoltaics2.gi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howstuffworks.com/solar-cell7.ht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hyperphysics.phy-astr.gsu.edu/hbase/vision/solirrad.html#c1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vision/solirrad.html#c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://jayaoffice/wattsonschools/images/module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Photovoltaics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Supplementary Illustrations </a:t>
            </a:r>
          </a:p>
          <a:p>
            <a:r>
              <a:rPr lang="en-US" dirty="0"/>
              <a:t>and Examples</a:t>
            </a:r>
          </a:p>
        </p:txBody>
      </p:sp>
    </p:spTree>
    <p:extLst>
      <p:ext uri="{BB962C8B-B14F-4D97-AF65-F5344CB8AC3E}">
        <p14:creationId xmlns:p14="http://schemas.microsoft.com/office/powerpoint/2010/main" val="289062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4DCF6-8827-A54D-8BFC-0AD7A73A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5F005-96DF-8148-8753-D4F985D98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1736" r="2483"/>
          <a:stretch/>
        </p:blipFill>
        <p:spPr bwMode="auto">
          <a:xfrm>
            <a:off x="533400" y="311021"/>
            <a:ext cx="8434874" cy="651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23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r>
              <a:rPr lang="en-US" altLang="zh-TW" b="1" dirty="0">
                <a:latin typeface="Times New Roman" pitchFamily="18" charset="0"/>
              </a:rPr>
              <a:t>Solar Energy Distribution</a:t>
            </a:r>
          </a:p>
        </p:txBody>
      </p:sp>
      <p:pic>
        <p:nvPicPr>
          <p:cNvPr id="10247" name="Picture 7" descr="fig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6553200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971550" y="1628775"/>
            <a:ext cx="7273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003366"/>
                </a:solidFill>
              </a:rPr>
              <a:t>Annual global mean downward solar radiation distribution at the surface </a:t>
            </a:r>
            <a:endParaRPr lang="zh-TW" altLang="en-US">
              <a:solidFill>
                <a:srgbClr val="00336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8327D-0EFE-DB43-99FA-85609210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hotovoltaics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338"/>
            <a:ext cx="830580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01DEB-04C5-EC44-BDFB-DDBAD8DA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1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4800"/>
          <a:stretch>
            <a:fillRect/>
          </a:stretch>
        </p:blipFill>
        <p:spPr bwMode="auto">
          <a:xfrm>
            <a:off x="1908175" y="1773238"/>
            <a:ext cx="5256213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7" name="Rectangle 7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altLang="zh-TW" b="1" dirty="0">
                <a:ea typeface="新細明體" pitchFamily="18" charset="-120"/>
              </a:rPr>
              <a:t>Position of the Sun </a:t>
            </a:r>
            <a:r>
              <a:rPr lang="en-US" altLang="zh-TW" sz="2800" dirty="0">
                <a:ea typeface="新細明體" pitchFamily="18" charset="-120"/>
              </a:rPr>
              <a:t>(view from Earth)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1908175" y="6237288"/>
            <a:ext cx="5472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en-US" altLang="zh-TW" sz="1600">
                <a:solidFill>
                  <a:srgbClr val="003366"/>
                </a:solidFill>
              </a:rPr>
              <a:t>Apparent placement of the Sun in the </a:t>
            </a:r>
            <a:r>
              <a:rPr kumimoji="0" lang="en-US" altLang="zh-TW" sz="1600">
                <a:solidFill>
                  <a:srgbClr val="FF0000"/>
                </a:solidFill>
              </a:rPr>
              <a:t>northern</a:t>
            </a:r>
            <a:r>
              <a:rPr kumimoji="0" lang="en-US" altLang="zh-TW" sz="1600">
                <a:solidFill>
                  <a:srgbClr val="003366"/>
                </a:solidFill>
              </a:rPr>
              <a:t> hemisphere</a:t>
            </a:r>
            <a:endParaRPr lang="en-US" altLang="zh-TW" sz="1600">
              <a:solidFill>
                <a:srgbClr val="003366"/>
              </a:solidFill>
              <a:ea typeface="新細明體" pitchFamily="18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EB541-A825-A34B-8552-6932B1FA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6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265862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900113" y="5445125"/>
            <a:ext cx="748982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zh-TW" sz="1400" b="1" dirty="0">
                <a:solidFill>
                  <a:srgbClr val="003366"/>
                </a:solidFill>
                <a:ea typeface="新細明體" pitchFamily="18" charset="-120"/>
              </a:rPr>
              <a:t>Azimuth angle of the sun:</a:t>
            </a:r>
            <a:r>
              <a:rPr lang="en-US" altLang="zh-TW" sz="1400" b="1" dirty="0">
                <a:ea typeface="新細明體" pitchFamily="18" charset="-120"/>
              </a:rPr>
              <a:t> </a:t>
            </a:r>
          </a:p>
          <a:p>
            <a:r>
              <a:rPr lang="en-US" altLang="zh-TW" sz="1400" b="1" dirty="0">
                <a:solidFill>
                  <a:srgbClr val="006600"/>
                </a:solidFill>
                <a:ea typeface="新細明體" pitchFamily="18" charset="-120"/>
              </a:rPr>
              <a:t>Often</a:t>
            </a:r>
            <a:r>
              <a:rPr lang="en-US" altLang="zh-TW" sz="1400" dirty="0">
                <a:solidFill>
                  <a:srgbClr val="006600"/>
                </a:solidFill>
                <a:ea typeface="新細明體" pitchFamily="18" charset="-120"/>
              </a:rPr>
              <a:t> defined as the angle from due north in a clockwise direction. (sometimes from south)</a:t>
            </a:r>
          </a:p>
          <a:p>
            <a:endParaRPr lang="en-US" altLang="zh-TW" sz="1400" dirty="0">
              <a:solidFill>
                <a:srgbClr val="006600"/>
              </a:solidFill>
              <a:ea typeface="新細明體" pitchFamily="18" charset="-120"/>
            </a:endParaRPr>
          </a:p>
          <a:p>
            <a:r>
              <a:rPr lang="en-US" altLang="zh-TW" sz="1400" b="1" dirty="0">
                <a:solidFill>
                  <a:srgbClr val="003366"/>
                </a:solidFill>
                <a:ea typeface="新細明體" pitchFamily="18" charset="-120"/>
              </a:rPr>
              <a:t>Zenith angle of the sun:</a:t>
            </a:r>
            <a:r>
              <a:rPr lang="en-US" altLang="zh-TW" sz="1400" dirty="0">
                <a:solidFill>
                  <a:srgbClr val="003366"/>
                </a:solidFill>
                <a:ea typeface="新細明體" pitchFamily="18" charset="-120"/>
              </a:rPr>
              <a:t> </a:t>
            </a:r>
          </a:p>
          <a:p>
            <a:r>
              <a:rPr lang="en-US" altLang="zh-TW" sz="1400" dirty="0">
                <a:solidFill>
                  <a:srgbClr val="006600"/>
                </a:solidFill>
                <a:ea typeface="新細明體" pitchFamily="18" charset="-120"/>
              </a:rPr>
              <a:t>Defined as the angle measured from vertical downward.</a:t>
            </a:r>
          </a:p>
        </p:txBody>
      </p:sp>
      <p:sp>
        <p:nvSpPr>
          <p:cNvPr id="103432" name="Rectangle 8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noFill/>
          <a:ln/>
        </p:spPr>
        <p:txBody>
          <a:bodyPr/>
          <a:lstStyle/>
          <a:p>
            <a:r>
              <a:rPr lang="en-US" altLang="zh-TW" b="1" dirty="0">
                <a:ea typeface="新細明體" pitchFamily="18" charset="-120"/>
              </a:rPr>
              <a:t>Position of the Sun </a:t>
            </a:r>
            <a:r>
              <a:rPr lang="en-US" altLang="zh-TW" sz="2800" dirty="0">
                <a:ea typeface="新細明體" pitchFamily="18" charset="-120"/>
              </a:rPr>
              <a:t>(view from Earth)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B3607-3F69-5947-AEA8-026BF2E4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70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0FF2-2FBC-9D4B-8989-2FA03034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Varying Azimuth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74ED9-5D89-DB49-9142-185F38021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3.4 kW system consisting of 16x Sanyo HIT-N215A modules, tilted 20 degrees in Phoenix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94C3C-6975-4C4A-AC74-7A09E200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83451-ECFF-184B-8884-64C25158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590800"/>
            <a:ext cx="4972050" cy="40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73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0"/>
          <a:stretch>
            <a:fillRect/>
          </a:stretch>
        </p:blipFill>
        <p:spPr bwMode="auto">
          <a:xfrm>
            <a:off x="898525" y="1524000"/>
            <a:ext cx="7489825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Rectang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Solar Radiation Spectrum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E8DD6-4445-8E4A-881B-93E7D9CD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7772400" cy="1362075"/>
          </a:xfrm>
        </p:spPr>
        <p:txBody>
          <a:bodyPr/>
          <a:lstStyle/>
          <a:p>
            <a:r>
              <a:rPr lang="en-US" dirty="0"/>
              <a:t>Photovoltaics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6F3F1-7A55-2F40-B681-3568A47E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1DAC5D4-7F03-C044-AB67-94B0F9E9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465637" cy="30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7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altLang="zh-TW" b="1" dirty="0">
                <a:ea typeface="新細明體" pitchFamily="18" charset="-120"/>
              </a:rPr>
              <a:t>Solar Cell</a:t>
            </a:r>
          </a:p>
        </p:txBody>
      </p:sp>
      <p:pic>
        <p:nvPicPr>
          <p:cNvPr id="189446" name="Picture 6" descr="figure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427412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BD4BD-9576-5A49-85A2-DBC18247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2" descr="solar3">
            <a:hlinkClick r:id="rId3"/>
            <a:extLst>
              <a:ext uri="{FF2B5EF4-FFF2-40B4-BE49-F238E27FC236}">
                <a16:creationId xmlns:a16="http://schemas.microsoft.com/office/drawing/2014/main" id="{5318C962-65AC-CA43-97AE-DDAB8298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3733800" cy="196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olar3-labels">
            <a:extLst>
              <a:ext uri="{FF2B5EF4-FFF2-40B4-BE49-F238E27FC236}">
                <a16:creationId xmlns:a16="http://schemas.microsoft.com/office/drawing/2014/main" id="{D8123CAA-4D97-6D40-A4BF-93C6FBE4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19600"/>
            <a:ext cx="4038600" cy="6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58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84A7B-C4A5-F941-920F-5138F9AB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Behavior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68E67-BCEA-7D4F-BB4D-3A3E58E4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C07EF-B351-4243-9B4B-5FBDE96DB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78"/>
          <a:stretch/>
        </p:blipFill>
        <p:spPr>
          <a:xfrm>
            <a:off x="381000" y="2438400"/>
            <a:ext cx="4064000" cy="2708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3EAF6-9098-8244-8E31-1B3EA719C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00200"/>
            <a:ext cx="4514850" cy="1675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9E7A0-2C2A-8145-AA48-257C9554A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581400"/>
            <a:ext cx="49276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3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819400"/>
            <a:ext cx="7772400" cy="1362075"/>
          </a:xfrm>
        </p:spPr>
        <p:txBody>
          <a:bodyPr/>
          <a:lstStyle/>
          <a:p>
            <a:r>
              <a:rPr lang="en-US" dirty="0"/>
              <a:t>History of Solar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9B4F3-7148-2845-8D1E-EA903D0D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15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/>
              <a:t>Difficulties to overcome:</a:t>
            </a:r>
          </a:p>
        </p:txBody>
      </p:sp>
      <p:sp>
        <p:nvSpPr>
          <p:cNvPr id="1479683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505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/>
              <a:t>Silicon (common solar cell material) “needs” 1.1 eV photons.</a:t>
            </a:r>
          </a:p>
        </p:txBody>
      </p:sp>
      <p:sp>
        <p:nvSpPr>
          <p:cNvPr id="1479684" name="Text Box 4"/>
          <p:cNvSpPr txBox="1">
            <a:spLocks noChangeArrowheads="1"/>
          </p:cNvSpPr>
          <p:nvPr/>
        </p:nvSpPr>
        <p:spPr bwMode="auto">
          <a:xfrm>
            <a:off x="228600" y="2590800"/>
            <a:ext cx="3505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The wavelength of such a photon is about 1100 nanometers.</a:t>
            </a:r>
          </a:p>
        </p:txBody>
      </p:sp>
      <p:pic>
        <p:nvPicPr>
          <p:cNvPr id="27653" name="Picture 5" descr="bb6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2672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800600" y="381000"/>
            <a:ext cx="3581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 sz="1600"/>
              <a:t>This is an approximation to the actual solar spectrum.</a:t>
            </a:r>
          </a:p>
        </p:txBody>
      </p:sp>
      <p:sp>
        <p:nvSpPr>
          <p:cNvPr id="1479687" name="Rectangle 7"/>
          <p:cNvSpPr>
            <a:spLocks noChangeArrowheads="1"/>
          </p:cNvSpPr>
          <p:nvPr/>
        </p:nvSpPr>
        <p:spPr bwMode="auto">
          <a:xfrm>
            <a:off x="8305800" y="2081213"/>
            <a:ext cx="152400" cy="14478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79688" name="Text Box 8"/>
          <p:cNvSpPr txBox="1">
            <a:spLocks noChangeArrowheads="1"/>
          </p:cNvSpPr>
          <p:nvPr/>
        </p:nvSpPr>
        <p:spPr bwMode="auto">
          <a:xfrm>
            <a:off x="228600" y="42227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/>
              <a:t>Lower-energy photons can’t deposit their energy in silicon.</a:t>
            </a:r>
          </a:p>
        </p:txBody>
      </p:sp>
      <p:sp>
        <p:nvSpPr>
          <p:cNvPr id="1479689" name="Rectangle 9"/>
          <p:cNvSpPr>
            <a:spLocks noChangeArrowheads="1"/>
          </p:cNvSpPr>
          <p:nvPr/>
        </p:nvSpPr>
        <p:spPr bwMode="auto">
          <a:xfrm>
            <a:off x="8458200" y="2667000"/>
            <a:ext cx="533400" cy="8636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79690" name="Text Box 10"/>
          <p:cNvSpPr txBox="1">
            <a:spLocks noChangeArrowheads="1"/>
          </p:cNvSpPr>
          <p:nvPr/>
        </p:nvSpPr>
        <p:spPr bwMode="auto">
          <a:xfrm>
            <a:off x="228600" y="4800600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/>
              <a:t>Higher-energy photons “waste” all of their energy except for the 1.1 eV.</a:t>
            </a:r>
          </a:p>
        </p:txBody>
      </p:sp>
      <p:sp>
        <p:nvSpPr>
          <p:cNvPr id="1479691" name="Rectangle 11"/>
          <p:cNvSpPr>
            <a:spLocks noChangeArrowheads="1"/>
          </p:cNvSpPr>
          <p:nvPr/>
        </p:nvSpPr>
        <p:spPr bwMode="auto">
          <a:xfrm>
            <a:off x="4953000" y="1066800"/>
            <a:ext cx="3340100" cy="24638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79692" name="Text Box 12"/>
          <p:cNvSpPr txBox="1">
            <a:spLocks noChangeArrowheads="1"/>
          </p:cNvSpPr>
          <p:nvPr/>
        </p:nvSpPr>
        <p:spPr bwMode="auto">
          <a:xfrm>
            <a:off x="228600" y="5730875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/>
              <a:t>Efficiency also decreases with temperature (and these things are going to get hot).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39B56-9A6E-3341-9D2A-22819996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9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0CD10-906C-D54E-AAE4-77D6C3D5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Bandgap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3378B-CD7C-EE40-944C-3C81A577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CCD8A-5CA5-4444-B7CE-C7266DC9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4324865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9E53A-6FE3-A449-B499-EE3C89DC3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19200"/>
            <a:ext cx="4138083" cy="323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6FB18-389D-2B47-A522-F277DF1E2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410200"/>
            <a:ext cx="2794000" cy="647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12BEA2-3116-D040-93E4-5A6837D27384}"/>
              </a:ext>
            </a:extLst>
          </p:cNvPr>
          <p:cNvSpPr txBox="1"/>
          <p:nvPr/>
        </p:nvSpPr>
        <p:spPr>
          <a:xfrm>
            <a:off x="4953000" y="44958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 maximum (extraterrestrial) solar energy conversion efficiency and actual measured value (square)</a:t>
            </a:r>
          </a:p>
        </p:txBody>
      </p:sp>
    </p:spTree>
    <p:extLst>
      <p:ext uri="{BB962C8B-B14F-4D97-AF65-F5344CB8AC3E}">
        <p14:creationId xmlns:p14="http://schemas.microsoft.com/office/powerpoint/2010/main" val="2474777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BE09-EB05-4648-B551-CA63990C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1CB350-CC7C-7543-863D-00C8D28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1E196-27C7-5A4A-A3AA-F97369DD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" y="1854260"/>
            <a:ext cx="4271554" cy="241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1949E-3BE5-1240-9677-51287BAC20A1}"/>
              </a:ext>
            </a:extLst>
          </p:cNvPr>
          <p:cNvSpPr txBox="1"/>
          <p:nvPr/>
        </p:nvSpPr>
        <p:spPr>
          <a:xfrm>
            <a:off x="152400" y="4572000"/>
            <a:ext cx="4114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I-V curve of a PV cell, and the ideal curves for different illumination levels </a:t>
            </a:r>
          </a:p>
          <a:p>
            <a:pPr algn="ctr"/>
            <a:endParaRPr lang="en-US" sz="1100" dirty="0"/>
          </a:p>
          <a:p>
            <a:pPr algn="ctr"/>
            <a:r>
              <a:rPr lang="en-US" sz="1100" dirty="0" err="1"/>
              <a:t>Goswami</a:t>
            </a:r>
            <a:r>
              <a:rPr lang="en-US" sz="1100" dirty="0"/>
              <a:t> and </a:t>
            </a:r>
            <a:r>
              <a:rPr lang="en-US" sz="1100" dirty="0" err="1"/>
              <a:t>Kreith</a:t>
            </a:r>
            <a:r>
              <a:rPr lang="en-US" sz="1100" dirty="0"/>
              <a:t>, Energy Conversion, CRC Press, 2008.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1F3B3-6BAB-BA4B-9C62-93E0A214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05000"/>
            <a:ext cx="41529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7218B-204D-EA44-BE81-BDBDFB8F1DBA}"/>
              </a:ext>
            </a:extLst>
          </p:cNvPr>
          <p:cNvSpPr txBox="1"/>
          <p:nvPr/>
        </p:nvSpPr>
        <p:spPr>
          <a:xfrm>
            <a:off x="4800600" y="4572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 of operating temperature</a:t>
            </a:r>
          </a:p>
          <a:p>
            <a:pPr algn="ctr"/>
            <a:endParaRPr lang="en-US" sz="1100" dirty="0"/>
          </a:p>
          <a:p>
            <a:pPr algn="ctr"/>
            <a:r>
              <a:rPr lang="en-US" sz="1100" dirty="0" err="1"/>
              <a:t>Goswami</a:t>
            </a:r>
            <a:r>
              <a:rPr lang="en-US" sz="1100" dirty="0"/>
              <a:t> and </a:t>
            </a:r>
            <a:r>
              <a:rPr lang="en-US" sz="1100" dirty="0" err="1"/>
              <a:t>Kreith</a:t>
            </a:r>
            <a:r>
              <a:rPr lang="en-US" sz="1100" dirty="0"/>
              <a:t>, Energy Conversion, CRC Press, 2008.</a:t>
            </a:r>
          </a:p>
        </p:txBody>
      </p:sp>
    </p:spTree>
    <p:extLst>
      <p:ext uri="{BB962C8B-B14F-4D97-AF65-F5344CB8AC3E}">
        <p14:creationId xmlns:p14="http://schemas.microsoft.com/office/powerpoint/2010/main" val="55391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Commercial Solar Cells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40386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600" dirty="0"/>
              <a:t>Single crystal silicon (Tesla, efficient but expensive)</a:t>
            </a:r>
          </a:p>
          <a:p>
            <a:pPr marL="0" indent="0" eaLnBrk="1" hangingPunct="1">
              <a:buNone/>
            </a:pPr>
            <a:endParaRPr lang="en-US" altLang="en-US" sz="2600" dirty="0"/>
          </a:p>
          <a:p>
            <a:pPr eaLnBrk="1" hangingPunct="1"/>
            <a:r>
              <a:rPr lang="en-US" altLang="en-US" sz="2600" dirty="0"/>
              <a:t>Poly-Crystal Silicon (cheaper but less efficient; more so for amorphous Si)</a:t>
            </a:r>
          </a:p>
          <a:p>
            <a:pPr marL="0" indent="0" eaLnBrk="1" hangingPunct="1">
              <a:buNone/>
            </a:pPr>
            <a:endParaRPr lang="en-US" altLang="en-US" sz="2600" dirty="0"/>
          </a:p>
          <a:p>
            <a:pPr eaLnBrk="1" hangingPunct="1"/>
            <a:r>
              <a:rPr lang="en-US" altLang="en-US" sz="2600" dirty="0"/>
              <a:t>Thin Films (flexible for integration)</a:t>
            </a:r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i="1" dirty="0"/>
              <a:t>Polymer, dye-sensitized cells, organic, electrically conducting plastics, Perovskites, etc.</a:t>
            </a:r>
          </a:p>
        </p:txBody>
      </p:sp>
      <p:pic>
        <p:nvPicPr>
          <p:cNvPr id="15364" name="Picture 4" descr="single cry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85900"/>
            <a:ext cx="19812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mono crys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65463"/>
            <a:ext cx="2057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thin-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03763"/>
            <a:ext cx="2057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7D6949-1F9D-5541-B1BB-47CCE8BB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89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/>
              <a:t>Solution: “stack” solar cells made of different materials.</a:t>
            </a:r>
          </a:p>
        </p:txBody>
      </p:sp>
      <p:pic>
        <p:nvPicPr>
          <p:cNvPr id="29699" name="Picture 3" descr="tunnelj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8163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bb6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3528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1733" name="Rectangle 5"/>
          <p:cNvSpPr>
            <a:spLocks noChangeArrowheads="1"/>
          </p:cNvSpPr>
          <p:nvPr/>
        </p:nvSpPr>
        <p:spPr bwMode="auto">
          <a:xfrm>
            <a:off x="6705600" y="1676400"/>
            <a:ext cx="1282700" cy="20828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81734" name="Text Box 6"/>
          <p:cNvSpPr txBox="1">
            <a:spLocks noChangeArrowheads="1"/>
          </p:cNvSpPr>
          <p:nvPr/>
        </p:nvSpPr>
        <p:spPr bwMode="auto">
          <a:xfrm>
            <a:off x="228600" y="58674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Can be 45+% efficient! However, as the temperature goes up, the efficiency goes down.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957E3-A47B-7E44-ACF8-CF70E21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2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ECC36-8404-E844-B163-2F9DE46D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210C8-65F6-F047-A2D2-6C913956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56F4B-37EC-FA4D-BF0B-6BDEC1A4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2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D9465-D75C-F848-BB28-C31948DF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Cost Over Time </a:t>
            </a:r>
            <a:r>
              <a:rPr lang="en-US" i="1" dirty="0"/>
              <a:t>(NREL)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5A792-1172-3B4A-A2C9-ECD48E57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61419-B326-4A45-B5A7-9972EB2BA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52269"/>
            <a:ext cx="5632634" cy="59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2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Cells, Modules and Arrays</a:t>
            </a:r>
          </a:p>
        </p:txBody>
      </p:sp>
      <p:pic>
        <p:nvPicPr>
          <p:cNvPr id="17411" name="Picture 4" descr="module.jpg (14177 bytes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276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68580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17764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Freeform 7"/>
          <p:cNvSpPr>
            <a:spLocks/>
          </p:cNvSpPr>
          <p:nvPr/>
        </p:nvSpPr>
        <p:spPr bwMode="auto">
          <a:xfrm>
            <a:off x="3200400" y="2438400"/>
            <a:ext cx="1676400" cy="266700"/>
          </a:xfrm>
          <a:custGeom>
            <a:avLst/>
            <a:gdLst>
              <a:gd name="T0" fmla="*/ 0 w 1056"/>
              <a:gd name="T1" fmla="*/ 423386250 h 168"/>
              <a:gd name="T2" fmla="*/ 1330642500 w 1056"/>
              <a:gd name="T3" fmla="*/ 60483750 h 168"/>
              <a:gd name="T4" fmla="*/ 2147483647 w 1056"/>
              <a:gd name="T5" fmla="*/ 60483750 h 168"/>
              <a:gd name="T6" fmla="*/ 0 60000 65536"/>
              <a:gd name="T7" fmla="*/ 0 60000 65536"/>
              <a:gd name="T8" fmla="*/ 0 60000 65536"/>
              <a:gd name="T9" fmla="*/ 0 w 1056"/>
              <a:gd name="T10" fmla="*/ 0 h 168"/>
              <a:gd name="T11" fmla="*/ 1056 w 105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68">
                <a:moveTo>
                  <a:pt x="0" y="168"/>
                </a:moveTo>
                <a:cubicBezTo>
                  <a:pt x="176" y="108"/>
                  <a:pt x="352" y="48"/>
                  <a:pt x="528" y="24"/>
                </a:cubicBezTo>
                <a:cubicBezTo>
                  <a:pt x="704" y="0"/>
                  <a:pt x="968" y="24"/>
                  <a:pt x="1056" y="24"/>
                </a:cubicBezTo>
              </a:path>
            </a:pathLst>
          </a:custGeom>
          <a:noFill/>
          <a:ln w="38100" cmpd="sng">
            <a:solidFill>
              <a:srgbClr val="FF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Freeform 8"/>
          <p:cNvSpPr>
            <a:spLocks/>
          </p:cNvSpPr>
          <p:nvPr/>
        </p:nvSpPr>
        <p:spPr bwMode="auto">
          <a:xfrm>
            <a:off x="3200400" y="2895600"/>
            <a:ext cx="1676400" cy="266700"/>
          </a:xfrm>
          <a:custGeom>
            <a:avLst/>
            <a:gdLst>
              <a:gd name="T0" fmla="*/ 0 w 1056"/>
              <a:gd name="T1" fmla="*/ 423386250 h 168"/>
              <a:gd name="T2" fmla="*/ 1330642500 w 1056"/>
              <a:gd name="T3" fmla="*/ 60483750 h 168"/>
              <a:gd name="T4" fmla="*/ 2147483647 w 1056"/>
              <a:gd name="T5" fmla="*/ 60483750 h 168"/>
              <a:gd name="T6" fmla="*/ 0 60000 65536"/>
              <a:gd name="T7" fmla="*/ 0 60000 65536"/>
              <a:gd name="T8" fmla="*/ 0 60000 65536"/>
              <a:gd name="T9" fmla="*/ 0 w 1056"/>
              <a:gd name="T10" fmla="*/ 0 h 168"/>
              <a:gd name="T11" fmla="*/ 1056 w 105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68">
                <a:moveTo>
                  <a:pt x="0" y="168"/>
                </a:moveTo>
                <a:cubicBezTo>
                  <a:pt x="176" y="108"/>
                  <a:pt x="352" y="48"/>
                  <a:pt x="528" y="24"/>
                </a:cubicBezTo>
                <a:cubicBezTo>
                  <a:pt x="704" y="0"/>
                  <a:pt x="968" y="24"/>
                  <a:pt x="1056" y="24"/>
                </a:cubicBezTo>
              </a:path>
            </a:pathLst>
          </a:custGeom>
          <a:noFill/>
          <a:ln w="38100" cmpd="sng">
            <a:solidFill>
              <a:srgbClr val="FF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Freeform 9"/>
          <p:cNvSpPr>
            <a:spLocks/>
          </p:cNvSpPr>
          <p:nvPr/>
        </p:nvSpPr>
        <p:spPr bwMode="auto">
          <a:xfrm>
            <a:off x="3200400" y="3352800"/>
            <a:ext cx="1676400" cy="266700"/>
          </a:xfrm>
          <a:custGeom>
            <a:avLst/>
            <a:gdLst>
              <a:gd name="T0" fmla="*/ 0 w 1056"/>
              <a:gd name="T1" fmla="*/ 423386250 h 168"/>
              <a:gd name="T2" fmla="*/ 1330642500 w 1056"/>
              <a:gd name="T3" fmla="*/ 60483750 h 168"/>
              <a:gd name="T4" fmla="*/ 2147483647 w 1056"/>
              <a:gd name="T5" fmla="*/ 60483750 h 168"/>
              <a:gd name="T6" fmla="*/ 0 60000 65536"/>
              <a:gd name="T7" fmla="*/ 0 60000 65536"/>
              <a:gd name="T8" fmla="*/ 0 60000 65536"/>
              <a:gd name="T9" fmla="*/ 0 w 1056"/>
              <a:gd name="T10" fmla="*/ 0 h 168"/>
              <a:gd name="T11" fmla="*/ 1056 w 105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68">
                <a:moveTo>
                  <a:pt x="0" y="168"/>
                </a:moveTo>
                <a:cubicBezTo>
                  <a:pt x="176" y="108"/>
                  <a:pt x="352" y="48"/>
                  <a:pt x="528" y="24"/>
                </a:cubicBezTo>
                <a:cubicBezTo>
                  <a:pt x="704" y="0"/>
                  <a:pt x="968" y="24"/>
                  <a:pt x="1056" y="24"/>
                </a:cubicBezTo>
              </a:path>
            </a:pathLst>
          </a:custGeom>
          <a:noFill/>
          <a:ln w="38100" cmpd="sng">
            <a:solidFill>
              <a:srgbClr val="FF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Freeform 10"/>
          <p:cNvSpPr>
            <a:spLocks/>
          </p:cNvSpPr>
          <p:nvPr/>
        </p:nvSpPr>
        <p:spPr bwMode="auto">
          <a:xfrm rot="7285701">
            <a:off x="5962650" y="4019550"/>
            <a:ext cx="933450" cy="209550"/>
          </a:xfrm>
          <a:custGeom>
            <a:avLst/>
            <a:gdLst>
              <a:gd name="T0" fmla="*/ 0 w 1056"/>
              <a:gd name="T1" fmla="*/ 261376205 h 168"/>
              <a:gd name="T2" fmla="*/ 412561033 w 1056"/>
              <a:gd name="T3" fmla="*/ 37339814 h 168"/>
              <a:gd name="T4" fmla="*/ 825122067 w 1056"/>
              <a:gd name="T5" fmla="*/ 37339814 h 168"/>
              <a:gd name="T6" fmla="*/ 0 60000 65536"/>
              <a:gd name="T7" fmla="*/ 0 60000 65536"/>
              <a:gd name="T8" fmla="*/ 0 60000 65536"/>
              <a:gd name="T9" fmla="*/ 0 w 1056"/>
              <a:gd name="T10" fmla="*/ 0 h 168"/>
              <a:gd name="T11" fmla="*/ 1056 w 105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68">
                <a:moveTo>
                  <a:pt x="0" y="168"/>
                </a:moveTo>
                <a:cubicBezTo>
                  <a:pt x="176" y="108"/>
                  <a:pt x="352" y="48"/>
                  <a:pt x="528" y="24"/>
                </a:cubicBezTo>
                <a:cubicBezTo>
                  <a:pt x="704" y="0"/>
                  <a:pt x="968" y="24"/>
                  <a:pt x="1056" y="24"/>
                </a:cubicBezTo>
              </a:path>
            </a:pathLst>
          </a:custGeom>
          <a:noFill/>
          <a:ln w="38100" cmpd="sng">
            <a:solidFill>
              <a:srgbClr val="FF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Freeform 11"/>
          <p:cNvSpPr>
            <a:spLocks/>
          </p:cNvSpPr>
          <p:nvPr/>
        </p:nvSpPr>
        <p:spPr bwMode="auto">
          <a:xfrm rot="7285701">
            <a:off x="6572250" y="3943350"/>
            <a:ext cx="933450" cy="209550"/>
          </a:xfrm>
          <a:custGeom>
            <a:avLst/>
            <a:gdLst>
              <a:gd name="T0" fmla="*/ 0 w 1056"/>
              <a:gd name="T1" fmla="*/ 261376205 h 168"/>
              <a:gd name="T2" fmla="*/ 412561033 w 1056"/>
              <a:gd name="T3" fmla="*/ 37339814 h 168"/>
              <a:gd name="T4" fmla="*/ 825122067 w 1056"/>
              <a:gd name="T5" fmla="*/ 37339814 h 168"/>
              <a:gd name="T6" fmla="*/ 0 60000 65536"/>
              <a:gd name="T7" fmla="*/ 0 60000 65536"/>
              <a:gd name="T8" fmla="*/ 0 60000 65536"/>
              <a:gd name="T9" fmla="*/ 0 w 1056"/>
              <a:gd name="T10" fmla="*/ 0 h 168"/>
              <a:gd name="T11" fmla="*/ 1056 w 105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68">
                <a:moveTo>
                  <a:pt x="0" y="168"/>
                </a:moveTo>
                <a:cubicBezTo>
                  <a:pt x="176" y="108"/>
                  <a:pt x="352" y="48"/>
                  <a:pt x="528" y="24"/>
                </a:cubicBezTo>
                <a:cubicBezTo>
                  <a:pt x="704" y="0"/>
                  <a:pt x="968" y="24"/>
                  <a:pt x="1056" y="24"/>
                </a:cubicBezTo>
              </a:path>
            </a:pathLst>
          </a:custGeom>
          <a:noFill/>
          <a:ln w="38100" cmpd="sng">
            <a:solidFill>
              <a:srgbClr val="FF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Freeform 12"/>
          <p:cNvSpPr>
            <a:spLocks/>
          </p:cNvSpPr>
          <p:nvPr/>
        </p:nvSpPr>
        <p:spPr bwMode="auto">
          <a:xfrm rot="7285701">
            <a:off x="7181850" y="3943350"/>
            <a:ext cx="933450" cy="209550"/>
          </a:xfrm>
          <a:custGeom>
            <a:avLst/>
            <a:gdLst>
              <a:gd name="T0" fmla="*/ 0 w 1056"/>
              <a:gd name="T1" fmla="*/ 261376205 h 168"/>
              <a:gd name="T2" fmla="*/ 412561033 w 1056"/>
              <a:gd name="T3" fmla="*/ 37339814 h 168"/>
              <a:gd name="T4" fmla="*/ 825122067 w 1056"/>
              <a:gd name="T5" fmla="*/ 37339814 h 168"/>
              <a:gd name="T6" fmla="*/ 0 60000 65536"/>
              <a:gd name="T7" fmla="*/ 0 60000 65536"/>
              <a:gd name="T8" fmla="*/ 0 60000 65536"/>
              <a:gd name="T9" fmla="*/ 0 w 1056"/>
              <a:gd name="T10" fmla="*/ 0 h 168"/>
              <a:gd name="T11" fmla="*/ 1056 w 105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68">
                <a:moveTo>
                  <a:pt x="0" y="168"/>
                </a:moveTo>
                <a:cubicBezTo>
                  <a:pt x="176" y="108"/>
                  <a:pt x="352" y="48"/>
                  <a:pt x="528" y="24"/>
                </a:cubicBezTo>
                <a:cubicBezTo>
                  <a:pt x="704" y="0"/>
                  <a:pt x="968" y="24"/>
                  <a:pt x="1056" y="24"/>
                </a:cubicBezTo>
              </a:path>
            </a:pathLst>
          </a:custGeom>
          <a:noFill/>
          <a:ln w="38100" cmpd="sng">
            <a:solidFill>
              <a:srgbClr val="FF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844569-B376-F94A-BC8D-34EFD514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2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PV Module Characteristics for Standard Technologies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79" y="2435291"/>
            <a:ext cx="64389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7FBE0-125B-3A4A-9BA6-1A6838FB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97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ypes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7240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172200"/>
            <a:ext cx="7772400" cy="2286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altLang="en-US" sz="1000"/>
              <a:t>Typical PV Systems</a:t>
            </a: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40114-923A-7348-9FC6-56374609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76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1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200"/>
              <a:t>Augustin Mouchot’s largest ‘Sun Machine’, </a:t>
            </a:r>
            <a:br>
              <a:rPr lang="en-US" altLang="en-US" sz="2200"/>
            </a:br>
            <a:r>
              <a:rPr lang="en-US" altLang="en-US" sz="2200"/>
              <a:t>on display at the Universal Exposition in Paris, 1878</a:t>
            </a:r>
            <a:endParaRPr lang="en-US" altLang="en-US" sz="2400"/>
          </a:p>
        </p:txBody>
      </p:sp>
      <p:pic>
        <p:nvPicPr>
          <p:cNvPr id="6147" name="Picture 4" descr="Mouchot's Sun Ma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412875"/>
            <a:ext cx="6553200" cy="4837113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62590E-0B18-2341-B8ED-0A7DB9E7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8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A68E-D195-AF47-8124-3BD61D7B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PV Farms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EAAB-6D3B-1E48-B581-FC4816C56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Fixed tilt systems: Cheapest. Ideal tilt is the azimuth angle ± 15–20 degrees (usually less than azimuth angle because of wind deflection).</a:t>
            </a:r>
          </a:p>
          <a:p>
            <a:r>
              <a:rPr lang="en-US" dirty="0"/>
              <a:t>Single-axis Tracking (N-S): Boosts efficiency by up to 25%, typical rotation range is 45 degrees East/West.</a:t>
            </a:r>
          </a:p>
          <a:p>
            <a:r>
              <a:rPr lang="en-US" dirty="0"/>
              <a:t>Two-axis tracking: Maximum power, as high as 40% over fixed tilt systems. High structural, space, and cost requirements.</a:t>
            </a:r>
          </a:p>
          <a:p>
            <a:pPr marL="0" indent="0">
              <a:buNone/>
            </a:pPr>
            <a:endParaRPr lang="en-US" sz="1500" i="1" dirty="0"/>
          </a:p>
          <a:p>
            <a:pPr marL="0" indent="0">
              <a:buNone/>
            </a:pPr>
            <a:r>
              <a:rPr lang="en-US" sz="1500" i="1" dirty="0"/>
              <a:t>Photovoltaic Solar Energy, </a:t>
            </a:r>
            <a:r>
              <a:rPr lang="en-US" sz="1500" i="1" dirty="0" err="1"/>
              <a:t>Reinder</a:t>
            </a:r>
            <a:r>
              <a:rPr lang="en-US" sz="1500" i="1" dirty="0"/>
              <a:t> et al, Ed., Wiley, 217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B89F8-2706-F340-81A7-F3547840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04CFD-C40F-274D-BFCC-2E71F40C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66800"/>
            <a:ext cx="3403600" cy="552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86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CECC-CBA4-4840-9957-A2D7D431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/>
              <a:t>Other Factors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23B4A-42CB-5341-B8A0-DFAAB461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FE49C-BF14-3647-A1DA-4F0EF3940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4" y="1219200"/>
            <a:ext cx="3356741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CA95C-21BF-DE46-ABD8-C89960460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676400"/>
            <a:ext cx="4775200" cy="408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AAC12-0B70-E14C-B6BA-AE5EB46A0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819400"/>
            <a:ext cx="2974712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C03CEE-2F9C-734A-A6A6-C331A9217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876800"/>
            <a:ext cx="2777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1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200"/>
              <a:t>An Eneas ‘Sun Motor’ - 4 H.P. Solar Thermal Powered Steam Engine - on farm in Arizona, 1904</a:t>
            </a:r>
            <a:endParaRPr lang="en-US" altLang="en-US" sz="2400"/>
          </a:p>
        </p:txBody>
      </p:sp>
      <p:pic>
        <p:nvPicPr>
          <p:cNvPr id="7171" name="Picture 5" descr="012Ene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97013"/>
            <a:ext cx="7010400" cy="4733925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9794D-B82C-184A-8683-CAA6C393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9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826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600"/>
              <a:t>A Maryland Gentleman of the 1890’s enjoys a </a:t>
            </a:r>
            <a:br>
              <a:rPr lang="en-US" altLang="en-US" sz="2600"/>
            </a:br>
            <a:r>
              <a:rPr lang="en-US" altLang="en-US" sz="2600"/>
              <a:t>Hot Bath provided by a Climax Solar Water Heater</a:t>
            </a:r>
            <a:endParaRPr lang="en-US" altLang="en-US"/>
          </a:p>
        </p:txBody>
      </p:sp>
      <p:pic>
        <p:nvPicPr>
          <p:cNvPr id="8195" name="Picture 1028" descr="Climax Ill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4445000" cy="4800600"/>
          </a:xfrm>
        </p:spPr>
      </p:pic>
      <p:sp>
        <p:nvSpPr>
          <p:cNvPr id="8196" name="Rectangle 1029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905000"/>
            <a:ext cx="3124200" cy="3886200"/>
          </a:xfrm>
        </p:spPr>
        <p:txBody>
          <a:bodyPr/>
          <a:lstStyle/>
          <a:p>
            <a:pPr eaLnBrk="1" hangingPunct="1"/>
            <a:r>
              <a:rPr lang="en-US" altLang="en-US" sz="2200"/>
              <a:t>Climax Solar Water Heaters were sold extensively between 1890 and about 1920.</a:t>
            </a:r>
            <a:endParaRPr lang="en-US" altLang="en-US" sz="240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en-US" altLang="en-US" sz="2400"/>
          </a:p>
          <a:p>
            <a:pPr eaLnBrk="1" hangingPunct="1"/>
            <a:r>
              <a:rPr lang="en-US" altLang="en-US" sz="2200"/>
              <a:t>Later, the Day and Night Co. was a major supplier of solar hot water systems.</a:t>
            </a:r>
            <a:endParaRPr lang="en-US" altLang="en-US" sz="2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EDC84-62D8-7B4A-AC28-28A151A1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D5DC3-9AE8-44A3-A2C5-6D7D6D2521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4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68325"/>
          </a:xfrm>
        </p:spPr>
        <p:txBody>
          <a:bodyPr/>
          <a:lstStyle/>
          <a:p>
            <a:pPr eaLnBrk="1" hangingPunct="1"/>
            <a:r>
              <a:rPr lang="en-US" altLang="en-US" sz="2600"/>
              <a:t>Solar Water Heating in Los Angeles, circa 1900</a:t>
            </a:r>
            <a:endParaRPr lang="en-US" altLang="en-US"/>
          </a:p>
        </p:txBody>
      </p:sp>
      <p:pic>
        <p:nvPicPr>
          <p:cNvPr id="9220" name="Picture 9" descr="img2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963" y="1295400"/>
            <a:ext cx="3289300" cy="4953000"/>
          </a:xfrm>
          <a:noFill/>
        </p:spPr>
      </p:pic>
      <p:sp>
        <p:nvSpPr>
          <p:cNvPr id="921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47800"/>
            <a:ext cx="3810000" cy="4343400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Times" pitchFamily="-106" charset="0"/>
              <a:buChar char="•"/>
            </a:pPr>
            <a:r>
              <a:rPr lang="en-US" altLang="en-US" sz="2500"/>
              <a:t>Olive Street in LA in 1900.</a:t>
            </a:r>
          </a:p>
          <a:p>
            <a:pPr eaLnBrk="1" hangingPunct="1">
              <a:buClr>
                <a:schemeClr val="tx1"/>
              </a:buClr>
              <a:buFont typeface="Times" pitchFamily="-106" charset="0"/>
              <a:buChar char="•"/>
            </a:pPr>
            <a:endParaRPr lang="en-US" altLang="en-US" sz="1400"/>
          </a:p>
          <a:p>
            <a:pPr eaLnBrk="1" hangingPunct="1">
              <a:buClr>
                <a:schemeClr val="tx1"/>
              </a:buClr>
              <a:buFont typeface="Times" pitchFamily="-106" charset="0"/>
              <a:buChar char="•"/>
            </a:pPr>
            <a:r>
              <a:rPr lang="en-US" altLang="en-US" sz="2500"/>
              <a:t> Three buildings using ‘Climax Solar’ water heaters ($25) …. </a:t>
            </a:r>
          </a:p>
          <a:p>
            <a:pPr eaLnBrk="1" hangingPunct="1">
              <a:buClr>
                <a:schemeClr val="tx1"/>
              </a:buClr>
              <a:buFont typeface="Times" pitchFamily="-106" charset="0"/>
              <a:buChar char="•"/>
            </a:pPr>
            <a:endParaRPr lang="en-US" altLang="en-US" sz="1400"/>
          </a:p>
          <a:p>
            <a:pPr eaLnBrk="1" hangingPunct="1">
              <a:buClr>
                <a:schemeClr val="tx1"/>
              </a:buClr>
              <a:buFont typeface="Times" pitchFamily="-106" charset="0"/>
              <a:buChar char="•"/>
            </a:pPr>
            <a:r>
              <a:rPr lang="en-US" altLang="en-US" sz="2500"/>
              <a:t>A major solar collector boom from 1891 to 1930.</a:t>
            </a:r>
            <a:br>
              <a:rPr lang="en-US" altLang="en-US" sz="2500"/>
            </a:br>
            <a:endParaRPr lang="en-US" altLang="en-US" sz="2000"/>
          </a:p>
          <a:p>
            <a:pPr algn="ctr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000"/>
              <a:t>(Note the ‘clear’ skies)</a:t>
            </a:r>
            <a:endParaRPr lang="en-US" altLang="en-US" sz="1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7353A-7882-1346-B67C-04A3574E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D5DC3-9AE8-44A3-A2C5-6D7D6D2521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26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82638"/>
          </a:xfrm>
        </p:spPr>
        <p:txBody>
          <a:bodyPr/>
          <a:lstStyle/>
          <a:p>
            <a:pPr eaLnBrk="1" hangingPunct="1"/>
            <a:r>
              <a:rPr lang="en-US" altLang="en-US" sz="2200"/>
              <a:t>“Bell System Solar Battery Converts Sun’s Rays into Electricity”, Advertisement from Look Magazine, 1956.</a:t>
            </a:r>
            <a:endParaRPr lang="en-US" altLang="en-US" sz="2400"/>
          </a:p>
        </p:txBody>
      </p:sp>
      <p:pic>
        <p:nvPicPr>
          <p:cNvPr id="10243" name="Picture 5" descr="PV 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465263"/>
            <a:ext cx="6172200" cy="4737100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5727A-2804-DC48-AA0A-4097D513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819400"/>
            <a:ext cx="7772400" cy="1362075"/>
          </a:xfrm>
        </p:spPr>
        <p:txBody>
          <a:bodyPr/>
          <a:lstStyle/>
          <a:p>
            <a:r>
              <a:rPr lang="en-US" dirty="0"/>
              <a:t>What is Solar Energy?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58F51-4DE5-8F41-9723-58DB02C3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77A56-EB96-1F4A-A926-9226448E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CA1-3776-4120-902A-CCE9625D4A3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2" descr="pg 13">
            <a:extLst>
              <a:ext uri="{FF2B5EF4-FFF2-40B4-BE49-F238E27FC236}">
                <a16:creationId xmlns:a16="http://schemas.microsoft.com/office/drawing/2014/main" id="{797B6C50-1301-B940-B321-C4B6B00A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7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36">
            <a:off x="354823" y="537665"/>
            <a:ext cx="86106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44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5875</TotalTime>
  <Words>645</Words>
  <Application>Microsoft Macintosh PowerPoint</Application>
  <PresentationFormat>On-screen Show (4:3)</PresentationFormat>
  <Paragraphs>103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新細明體</vt:lpstr>
      <vt:lpstr>Arial</vt:lpstr>
      <vt:lpstr>Calibri</vt:lpstr>
      <vt:lpstr>Tahoma</vt:lpstr>
      <vt:lpstr>Times</vt:lpstr>
      <vt:lpstr>Times New Roman</vt:lpstr>
      <vt:lpstr>Wingdings</vt:lpstr>
      <vt:lpstr>Office Theme</vt:lpstr>
      <vt:lpstr>Photovoltaics</vt:lpstr>
      <vt:lpstr>History of Solar Energy</vt:lpstr>
      <vt:lpstr>Augustin Mouchot’s largest ‘Sun Machine’,  on display at the Universal Exposition in Paris, 1878</vt:lpstr>
      <vt:lpstr>An Eneas ‘Sun Motor’ - 4 H.P. Solar Thermal Powered Steam Engine - on farm in Arizona, 1904</vt:lpstr>
      <vt:lpstr>A Maryland Gentleman of the 1890’s enjoys a  Hot Bath provided by a Climax Solar Water Heater</vt:lpstr>
      <vt:lpstr>Solar Water Heating in Los Angeles, circa 1900</vt:lpstr>
      <vt:lpstr>“Bell System Solar Battery Converts Sun’s Rays into Electricity”, Advertisement from Look Magazine, 1956.</vt:lpstr>
      <vt:lpstr>What is Solar Energy?</vt:lpstr>
      <vt:lpstr>PowerPoint Presentation</vt:lpstr>
      <vt:lpstr>PowerPoint Presentation</vt:lpstr>
      <vt:lpstr>Solar Energy Distribution</vt:lpstr>
      <vt:lpstr>PowerPoint Presentation</vt:lpstr>
      <vt:lpstr>Position of the Sun (view from Earth)</vt:lpstr>
      <vt:lpstr>Position of the Sun (view from Earth)</vt:lpstr>
      <vt:lpstr>Effect of Varying Azimuth Angle</vt:lpstr>
      <vt:lpstr>Solar Radiation Spectrum</vt:lpstr>
      <vt:lpstr>Photovoltaics</vt:lpstr>
      <vt:lpstr>Solar Cell</vt:lpstr>
      <vt:lpstr>Semiconductor Behavior</vt:lpstr>
      <vt:lpstr>PowerPoint Presentation</vt:lpstr>
      <vt:lpstr>Effect of Bandgap</vt:lpstr>
      <vt:lpstr>Efficiency</vt:lpstr>
      <vt:lpstr>Commercial Solar Cells</vt:lpstr>
      <vt:lpstr>PowerPoint Presentation</vt:lpstr>
      <vt:lpstr>Efficiency Over Time</vt:lpstr>
      <vt:lpstr>Cost Over Time (NREL)</vt:lpstr>
      <vt:lpstr>Cells, Modules and Arrays</vt:lpstr>
      <vt:lpstr>PV Module Characteristics for Standard Technologies</vt:lpstr>
      <vt:lpstr>Typical PV Systems</vt:lpstr>
      <vt:lpstr>PV Farms</vt:lpstr>
      <vt:lpstr>Other Factors</vt:lpstr>
    </vt:vector>
  </TitlesOfParts>
  <Company>Rice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Energy Overview</dc:title>
  <dc:creator>Laura Schaefer</dc:creator>
  <cp:lastModifiedBy>Laura</cp:lastModifiedBy>
  <cp:revision>39</cp:revision>
  <dcterms:created xsi:type="dcterms:W3CDTF">2018-10-17T14:35:44Z</dcterms:created>
  <dcterms:modified xsi:type="dcterms:W3CDTF">2023-09-12T18:06:23Z</dcterms:modified>
</cp:coreProperties>
</file>